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4" r:id="rId2"/>
    <p:sldId id="314" r:id="rId3"/>
    <p:sldId id="323" r:id="rId4"/>
    <p:sldId id="316" r:id="rId5"/>
    <p:sldId id="317" r:id="rId6"/>
    <p:sldId id="319" r:id="rId7"/>
    <p:sldId id="318" r:id="rId8"/>
    <p:sldId id="315" r:id="rId9"/>
    <p:sldId id="300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8FE"/>
    <a:srgbClr val="BAFAFE"/>
    <a:srgbClr val="7BE9FF"/>
    <a:srgbClr val="00FF00"/>
    <a:srgbClr val="2AFF4C"/>
    <a:srgbClr val="26DD41"/>
    <a:srgbClr val="BBD0E0"/>
    <a:srgbClr val="FFA244"/>
    <a:srgbClr val="CBFEF3"/>
    <a:srgbClr val="FFC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43"/>
  </p:normalViewPr>
  <p:slideViewPr>
    <p:cSldViewPr>
      <p:cViewPr>
        <p:scale>
          <a:sx n="100" d="100"/>
          <a:sy n="100" d="100"/>
        </p:scale>
        <p:origin x="189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BE563-96D7-6846-BF39-959E3AC707CB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9E9D9-DB48-F644-947F-11CD2A6115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66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(GS, WRS, GMS, RS, </a:t>
            </a:r>
            <a:r>
              <a:rPr lang="de-DE" dirty="0" err="1" smtClean="0"/>
              <a:t>Gym</a:t>
            </a:r>
            <a:r>
              <a:rPr lang="de-DE" dirty="0" smtClean="0"/>
              <a:t>, BS)</a:t>
            </a:r>
          </a:p>
          <a:p>
            <a:r>
              <a:rPr lang="de-DE" dirty="0" smtClean="0"/>
              <a:t>Allgemeine Schule und Schulkindergarten???</a:t>
            </a:r>
          </a:p>
          <a:p>
            <a:r>
              <a:rPr lang="de-DE" dirty="0" smtClean="0"/>
              <a:t>Sachkosten /Verbrauchsmaterial??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E9D9-DB48-F644-947F-11CD2A6115E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16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charset="-128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58BED79-9F27-8041-B892-3AD606647290}" type="slidenum">
              <a:rPr lang="de-DE" altLang="de-DE" smtClean="0"/>
              <a:pPr eaLnBrk="1" hangingPunct="1">
                <a:spcBef>
                  <a:spcPct val="0"/>
                </a:spcBef>
                <a:defRPr/>
              </a:pPr>
              <a:t>9</a:t>
            </a:fld>
            <a:endParaRPr lang="de-DE" altLang="de-DE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 altLang="de-DE" sz="1400" dirty="0">
              <a:ea typeface="MS PGothic" charset="-128"/>
            </a:endParaRPr>
          </a:p>
          <a:p>
            <a:pPr eaLnBrk="1" hangingPunct="1">
              <a:defRPr/>
            </a:pPr>
            <a:endParaRPr lang="de-DE" altLang="de-DE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17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21.06.2023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611560" y="-99392"/>
            <a:ext cx="7772400" cy="1470025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700" b="1" dirty="0" smtClean="0">
                <a:solidFill>
                  <a:schemeClr val="accent1"/>
                </a:solidFill>
              </a:rPr>
              <a:t>Arbeitsstelle Kooperation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grpSp>
        <p:nvGrpSpPr>
          <p:cNvPr id="13" name="Gruppierung 12"/>
          <p:cNvGrpSpPr/>
          <p:nvPr/>
        </p:nvGrpSpPr>
        <p:grpSpPr>
          <a:xfrm>
            <a:off x="3111048" y="2708920"/>
            <a:ext cx="2773424" cy="3456384"/>
            <a:chOff x="2841576" y="1844824"/>
            <a:chExt cx="3312368" cy="4104456"/>
          </a:xfrm>
        </p:grpSpPr>
        <p:grpSp>
          <p:nvGrpSpPr>
            <p:cNvPr id="8" name="Gruppieren 1"/>
            <p:cNvGrpSpPr>
              <a:grpSpLocks/>
            </p:cNvGrpSpPr>
            <p:nvPr/>
          </p:nvGrpSpPr>
          <p:grpSpPr bwMode="auto">
            <a:xfrm>
              <a:off x="2841576" y="1844824"/>
              <a:ext cx="3312368" cy="4104456"/>
              <a:chOff x="2267744" y="1374361"/>
              <a:chExt cx="3939833" cy="4862951"/>
            </a:xfrm>
          </p:grpSpPr>
          <p:pic>
            <p:nvPicPr>
              <p:cNvPr id="9" name="Picture 3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1975" y="4790173"/>
                <a:ext cx="3253919" cy="1447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3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7744" y="1374361"/>
                <a:ext cx="3939833" cy="4574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Rechteck 10"/>
            <p:cNvSpPr/>
            <p:nvPr/>
          </p:nvSpPr>
          <p:spPr>
            <a:xfrm>
              <a:off x="5796136" y="5703673"/>
              <a:ext cx="357807" cy="2456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2843808" y="5703673"/>
              <a:ext cx="357807" cy="2456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Textfeld 14"/>
          <p:cNvSpPr txBox="1"/>
          <p:nvPr/>
        </p:nvSpPr>
        <p:spPr>
          <a:xfrm>
            <a:off x="464695" y="1633928"/>
            <a:ext cx="84277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Teil des Beratungs- und Unterstützungssystems der </a:t>
            </a:r>
            <a:r>
              <a:rPr lang="de-DE" sz="2800" dirty="0"/>
              <a:t>S</a:t>
            </a:r>
            <a:r>
              <a:rPr lang="de-DE" sz="2800" dirty="0" smtClean="0"/>
              <a:t>taatlichen Schulämter in Baden Württemberg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9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Konkrete Angebote</a:t>
            </a:r>
          </a:p>
        </p:txBody>
      </p:sp>
      <p:pic>
        <p:nvPicPr>
          <p:cNvPr id="5" name="Picture 34">
            <a:extLst>
              <a:ext uri="{FF2B5EF4-FFF2-40B4-BE49-F238E27FC236}">
                <a16:creationId xmlns:a16="http://schemas.microsoft.com/office/drawing/2014/main" id="{7D75EAC9-5FEA-BE42-BBEB-347A73A280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4"/>
          <a:stretch/>
        </p:blipFill>
        <p:spPr bwMode="auto">
          <a:xfrm>
            <a:off x="829373" y="2276872"/>
            <a:ext cx="291565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2AA594C-7EC3-9949-B9D0-DABA756AD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216" y="1628800"/>
            <a:ext cx="4967784" cy="460841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de-DE" sz="26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de-DE" sz="4000" dirty="0"/>
              <a:t>Beratung für: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de-DE" sz="2600" dirty="0"/>
          </a:p>
          <a:p>
            <a:pPr>
              <a:defRPr/>
            </a:pPr>
            <a:r>
              <a:rPr lang="de-DE" sz="2600" dirty="0" smtClean="0"/>
              <a:t>einzelne </a:t>
            </a:r>
            <a:r>
              <a:rPr lang="de-DE" sz="2600" dirty="0"/>
              <a:t>Lehrkräfte</a:t>
            </a:r>
          </a:p>
          <a:p>
            <a:pPr>
              <a:defRPr/>
            </a:pPr>
            <a:r>
              <a:rPr lang="de-DE" sz="2600" dirty="0"/>
              <a:t>Schulen</a:t>
            </a:r>
          </a:p>
          <a:p>
            <a:pPr>
              <a:defRPr/>
            </a:pPr>
            <a:r>
              <a:rPr lang="de-DE" sz="2600" dirty="0"/>
              <a:t>für Eltern</a:t>
            </a:r>
          </a:p>
          <a:p>
            <a:pPr>
              <a:defRPr/>
            </a:pPr>
            <a:r>
              <a:rPr lang="de-DE" sz="2600" dirty="0"/>
              <a:t>Partner im System Schule</a:t>
            </a:r>
          </a:p>
          <a:p>
            <a:pPr>
              <a:defRPr/>
            </a:pPr>
            <a:endParaRPr lang="de-DE" sz="2600" dirty="0"/>
          </a:p>
          <a:p>
            <a:pPr>
              <a:defRPr/>
            </a:pPr>
            <a:endParaRPr lang="de-DE" sz="2600" dirty="0"/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2956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ung 3"/>
          <p:cNvGrpSpPr/>
          <p:nvPr/>
        </p:nvGrpSpPr>
        <p:grpSpPr>
          <a:xfrm>
            <a:off x="3509169" y="2494865"/>
            <a:ext cx="2274840" cy="2192727"/>
            <a:chOff x="3503324" y="2753339"/>
            <a:chExt cx="2274840" cy="2192727"/>
          </a:xfrm>
        </p:grpSpPr>
        <p:sp>
          <p:nvSpPr>
            <p:cNvPr id="5" name="Oval 4"/>
            <p:cNvSpPr/>
            <p:nvPr/>
          </p:nvSpPr>
          <p:spPr>
            <a:xfrm>
              <a:off x="3503324" y="2753339"/>
              <a:ext cx="2274840" cy="2192727"/>
            </a:xfrm>
            <a:prstGeom prst="ellipse">
              <a:avLst/>
            </a:prstGeom>
            <a:solidFill>
              <a:srgbClr val="F3D935"/>
            </a:solidFill>
            <a:ln w="25400">
              <a:solidFill>
                <a:srgbClr val="165EA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029432" y="3309850"/>
              <a:ext cx="1211745" cy="937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 smtClean="0">
                  <a:cs typeface="Arial Hebrew"/>
                </a:rPr>
                <a:t>vernetzen</a:t>
              </a:r>
            </a:p>
            <a:p>
              <a:pPr algn="ctr"/>
              <a:r>
                <a:rPr lang="de-DE" sz="1600" b="1" dirty="0" smtClean="0">
                  <a:cs typeface="Arial Hebrew"/>
                </a:rPr>
                <a:t>informieren</a:t>
              </a:r>
            </a:p>
            <a:p>
              <a:pPr algn="ctr"/>
              <a:r>
                <a:rPr lang="de-DE" sz="1600" b="1" dirty="0" smtClean="0">
                  <a:cs typeface="Arial Hebrew"/>
                </a:rPr>
                <a:t>beraten</a:t>
              </a:r>
            </a:p>
            <a:p>
              <a:pPr algn="ctr"/>
              <a:r>
                <a:rPr lang="de-DE" sz="1600" b="1" dirty="0" smtClean="0">
                  <a:cs typeface="Arial Hebrew"/>
                </a:rPr>
                <a:t>konzipieren</a:t>
              </a:r>
            </a:p>
          </p:txBody>
        </p:sp>
      </p:grpSp>
      <p:grpSp>
        <p:nvGrpSpPr>
          <p:cNvPr id="7" name="Gruppierung 6"/>
          <p:cNvGrpSpPr/>
          <p:nvPr/>
        </p:nvGrpSpPr>
        <p:grpSpPr>
          <a:xfrm>
            <a:off x="2043852" y="1869781"/>
            <a:ext cx="1998000" cy="1998000"/>
            <a:chOff x="1823509" y="1786747"/>
            <a:chExt cx="2315201" cy="2283439"/>
          </a:xfrm>
        </p:grpSpPr>
        <p:sp>
          <p:nvSpPr>
            <p:cNvPr id="8" name="Oval 7"/>
            <p:cNvSpPr/>
            <p:nvPr/>
          </p:nvSpPr>
          <p:spPr>
            <a:xfrm>
              <a:off x="1823509" y="1786747"/>
              <a:ext cx="2315201" cy="2283439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Font typeface="+mj-lt"/>
                <a:buAutoNum type="arabicPeriod"/>
              </a:pPr>
              <a:endParaRPr lang="de-DE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2169520" y="2415586"/>
              <a:ext cx="1278037" cy="5088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 smtClean="0"/>
                <a:t>Besondere</a:t>
              </a:r>
            </a:p>
            <a:p>
              <a:pPr algn="ctr"/>
              <a:r>
                <a:rPr lang="de-DE" sz="1600" b="1" dirty="0" smtClean="0"/>
                <a:t>Förderbedarfe</a:t>
              </a:r>
              <a:endParaRPr lang="de-DE" sz="1600" b="1" dirty="0"/>
            </a:p>
          </p:txBody>
        </p:sp>
      </p:grpSp>
      <p:grpSp>
        <p:nvGrpSpPr>
          <p:cNvPr id="10" name="Gruppierung 9"/>
          <p:cNvGrpSpPr/>
          <p:nvPr/>
        </p:nvGrpSpPr>
        <p:grpSpPr>
          <a:xfrm>
            <a:off x="3573533" y="904507"/>
            <a:ext cx="2135232" cy="1993412"/>
            <a:chOff x="3509349" y="927100"/>
            <a:chExt cx="2274840" cy="2117830"/>
          </a:xfrm>
        </p:grpSpPr>
        <p:sp>
          <p:nvSpPr>
            <p:cNvPr id="11" name="Oval 10"/>
            <p:cNvSpPr/>
            <p:nvPr/>
          </p:nvSpPr>
          <p:spPr>
            <a:xfrm>
              <a:off x="3509349" y="927100"/>
              <a:ext cx="2274840" cy="2117830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24B135"/>
                </a:solidFill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3932637" y="1324321"/>
              <a:ext cx="1506884" cy="1160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 smtClean="0"/>
                <a:t>inklusive</a:t>
              </a:r>
            </a:p>
            <a:p>
              <a:pPr algn="ctr"/>
              <a:r>
                <a:rPr lang="de-DE" sz="1600" b="1" dirty="0" smtClean="0"/>
                <a:t>Bildungs-</a:t>
              </a:r>
            </a:p>
            <a:p>
              <a:pPr algn="ctr"/>
              <a:r>
                <a:rPr lang="de-DE" sz="1600" b="1" dirty="0" err="1" smtClean="0"/>
                <a:t>angebote</a:t>
              </a:r>
              <a:endParaRPr lang="de-DE" sz="1600" b="1" dirty="0" smtClean="0"/>
            </a:p>
          </p:txBody>
        </p:sp>
      </p:grpSp>
      <p:grpSp>
        <p:nvGrpSpPr>
          <p:cNvPr id="13" name="Gruppierung 12"/>
          <p:cNvGrpSpPr/>
          <p:nvPr/>
        </p:nvGrpSpPr>
        <p:grpSpPr>
          <a:xfrm>
            <a:off x="5297134" y="1809638"/>
            <a:ext cx="2083178" cy="2001599"/>
            <a:chOff x="5191102" y="1780414"/>
            <a:chExt cx="2274840" cy="2192727"/>
          </a:xfrm>
        </p:grpSpPr>
        <p:sp>
          <p:nvSpPr>
            <p:cNvPr id="14" name="Oval 13"/>
            <p:cNvSpPr/>
            <p:nvPr/>
          </p:nvSpPr>
          <p:spPr>
            <a:xfrm>
              <a:off x="5191102" y="1780414"/>
              <a:ext cx="2274840" cy="2192727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5340138" y="2412528"/>
              <a:ext cx="2125804" cy="990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500" b="1" dirty="0" smtClean="0"/>
                <a:t>Kooperative </a:t>
              </a:r>
              <a:r>
                <a:rPr lang="de-DE" sz="1400" b="1" dirty="0" smtClean="0"/>
                <a:t>Organisations-formen</a:t>
              </a:r>
              <a:endParaRPr lang="de-DE" sz="1500" b="1" dirty="0" smtClean="0"/>
            </a:p>
          </p:txBody>
        </p:sp>
      </p:grpSp>
      <p:grpSp>
        <p:nvGrpSpPr>
          <p:cNvPr id="16" name="Gruppierung 15"/>
          <p:cNvGrpSpPr/>
          <p:nvPr/>
        </p:nvGrpSpPr>
        <p:grpSpPr>
          <a:xfrm>
            <a:off x="5201390" y="3572340"/>
            <a:ext cx="2124455" cy="1998000"/>
            <a:chOff x="5164352" y="3740316"/>
            <a:chExt cx="2274840" cy="2112276"/>
          </a:xfrm>
        </p:grpSpPr>
        <p:sp>
          <p:nvSpPr>
            <p:cNvPr id="17" name="Oval 16"/>
            <p:cNvSpPr/>
            <p:nvPr/>
          </p:nvSpPr>
          <p:spPr>
            <a:xfrm>
              <a:off x="5164352" y="3740316"/>
              <a:ext cx="2274840" cy="2112276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5881063" y="4433470"/>
              <a:ext cx="1149250" cy="5088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 smtClean="0"/>
                <a:t>Begegnungs-</a:t>
              </a:r>
            </a:p>
            <a:p>
              <a:pPr algn="ctr"/>
              <a:r>
                <a:rPr lang="de-DE" sz="1600" b="1" dirty="0" err="1" smtClean="0"/>
                <a:t>maßnahmen</a:t>
              </a:r>
              <a:endParaRPr lang="de-DE" sz="1600" b="1" dirty="0" smtClean="0"/>
            </a:p>
          </p:txBody>
        </p:sp>
      </p:grpSp>
      <p:grpSp>
        <p:nvGrpSpPr>
          <p:cNvPr id="19" name="Gruppierung 18"/>
          <p:cNvGrpSpPr/>
          <p:nvPr/>
        </p:nvGrpSpPr>
        <p:grpSpPr>
          <a:xfrm>
            <a:off x="3635624" y="4348245"/>
            <a:ext cx="2104020" cy="1980000"/>
            <a:chOff x="3497885" y="4665273"/>
            <a:chExt cx="2274840" cy="2192727"/>
          </a:xfrm>
        </p:grpSpPr>
        <p:sp>
          <p:nvSpPr>
            <p:cNvPr id="20" name="Oval 19"/>
            <p:cNvSpPr/>
            <p:nvPr/>
          </p:nvSpPr>
          <p:spPr>
            <a:xfrm>
              <a:off x="3497885" y="4665273"/>
              <a:ext cx="2274840" cy="2192727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708714" y="5376532"/>
              <a:ext cx="1773356" cy="123487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 smtClean="0"/>
                <a:t>Regionales </a:t>
              </a:r>
            </a:p>
            <a:p>
              <a:pPr algn="ctr"/>
              <a:r>
                <a:rPr lang="de-DE" sz="1600" b="1" dirty="0" smtClean="0"/>
                <a:t>Unter-</a:t>
              </a:r>
            </a:p>
            <a:p>
              <a:pPr algn="ctr"/>
              <a:r>
                <a:rPr lang="de-DE" sz="1600" b="1" dirty="0" smtClean="0"/>
                <a:t>stützungs-</a:t>
              </a:r>
            </a:p>
            <a:p>
              <a:pPr algn="ctr"/>
              <a:r>
                <a:rPr lang="de-DE" sz="1600" b="1" dirty="0" smtClean="0"/>
                <a:t>Kompendium</a:t>
              </a:r>
            </a:p>
          </p:txBody>
        </p:sp>
      </p:grpSp>
      <p:sp>
        <p:nvSpPr>
          <p:cNvPr id="22" name="Oval 21"/>
          <p:cNvSpPr/>
          <p:nvPr/>
        </p:nvSpPr>
        <p:spPr>
          <a:xfrm>
            <a:off x="2093787" y="3646827"/>
            <a:ext cx="2051342" cy="2040327"/>
          </a:xfrm>
          <a:prstGeom prst="ellipse">
            <a:avLst/>
          </a:prstGeom>
          <a:noFill/>
          <a:ln w="25400">
            <a:solidFill>
              <a:srgbClr val="00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179512" y="166669"/>
            <a:ext cx="8784976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dirty="0">
                <a:solidFill>
                  <a:schemeClr val="bg2">
                    <a:lumMod val="50000"/>
                  </a:schemeClr>
                </a:solidFill>
              </a:rPr>
              <a:t>Kernaufgaben und </a:t>
            </a:r>
            <a:r>
              <a:rPr lang="de-DE" altLang="de-DE" sz="2800" dirty="0" smtClean="0">
                <a:solidFill>
                  <a:schemeClr val="bg2">
                    <a:lumMod val="50000"/>
                  </a:schemeClr>
                </a:solidFill>
              </a:rPr>
              <a:t>Handlungsfelder der </a:t>
            </a:r>
            <a:r>
              <a:rPr lang="de-DE" altLang="de-DE" sz="2800" dirty="0">
                <a:solidFill>
                  <a:schemeClr val="bg2">
                    <a:lumMod val="50000"/>
                  </a:schemeClr>
                </a:solidFill>
              </a:rPr>
              <a:t>ASKO</a:t>
            </a:r>
            <a:endParaRPr lang="de-DE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8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Begegnungsmaßnahmen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Niederschwelliges </a:t>
            </a:r>
            <a:r>
              <a:rPr lang="de-DE" dirty="0"/>
              <a:t>Angebot zur Umsetzung der UN Behindertenrechtskonvention</a:t>
            </a:r>
          </a:p>
          <a:p>
            <a:r>
              <a:rPr lang="de-DE" dirty="0"/>
              <a:t>Teilhabe aller Kinder und Jugendlichen</a:t>
            </a:r>
          </a:p>
          <a:p>
            <a:r>
              <a:rPr lang="de-DE" dirty="0" smtClean="0"/>
              <a:t>Fördermittel </a:t>
            </a:r>
            <a:r>
              <a:rPr lang="de-DE" dirty="0"/>
              <a:t>werden jährlich vom Kultusministerium zur Verfügung gestellt</a:t>
            </a:r>
          </a:p>
          <a:p>
            <a:r>
              <a:rPr lang="de-DE" dirty="0" smtClean="0"/>
              <a:t>Unterstützung des Miteinanders von Kindern und Jugendlichen mit und ohne Behinderung</a:t>
            </a:r>
          </a:p>
          <a:p>
            <a:r>
              <a:rPr lang="de-DE" dirty="0" smtClean="0"/>
              <a:t>Positive Beziehungen / Abbau von Ängsten</a:t>
            </a:r>
          </a:p>
          <a:p>
            <a:r>
              <a:rPr lang="de-DE" dirty="0" smtClean="0"/>
              <a:t>Begegnungen und gemeinsame Aktivitäten zwischen: </a:t>
            </a:r>
          </a:p>
          <a:p>
            <a:pPr marL="0" indent="0">
              <a:buNone/>
            </a:pPr>
            <a:r>
              <a:rPr lang="de-DE" dirty="0" smtClean="0"/>
              <a:t>	- allgemeinen Schulen und SBBZ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</a:t>
            </a:r>
            <a:r>
              <a:rPr lang="de-DE" dirty="0" err="1" smtClean="0"/>
              <a:t>Kiga</a:t>
            </a:r>
            <a:r>
              <a:rPr lang="de-DE" dirty="0" smtClean="0"/>
              <a:t> und Schulkindergärten</a:t>
            </a:r>
          </a:p>
          <a:p>
            <a:pPr marL="0" indent="0">
              <a:buNone/>
            </a:pPr>
            <a:r>
              <a:rPr lang="de-DE" dirty="0" smtClean="0"/>
              <a:t>	- </a:t>
            </a:r>
            <a:r>
              <a:rPr lang="de-DE" dirty="0" err="1" smtClean="0"/>
              <a:t>Kiga</a:t>
            </a:r>
            <a:r>
              <a:rPr lang="de-DE" dirty="0" smtClean="0"/>
              <a:t> und SBBZ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301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wird finanzielle Unterstützung beantragt?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Über die ASKO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>
                <a:solidFill>
                  <a:srgbClr val="0070C0"/>
                </a:solidFill>
              </a:rPr>
              <a:t>Silke.Wildenstein@ssa-ma.kv.bwl.de</a:t>
            </a:r>
          </a:p>
          <a:p>
            <a:pPr marL="0" indent="0" algn="ctr">
              <a:buNone/>
            </a:pPr>
            <a:r>
              <a:rPr lang="de-DE" dirty="0" smtClean="0">
                <a:solidFill>
                  <a:srgbClr val="0070C0"/>
                </a:solidFill>
              </a:rPr>
              <a:t>Mareike.Wilke@ssa-ma.kv.bwl.de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</a:rPr>
              <a:t>	</a:t>
            </a:r>
            <a:endParaRPr lang="de-DE" dirty="0" smtClean="0"/>
          </a:p>
          <a:p>
            <a:r>
              <a:rPr lang="de-DE" dirty="0" smtClean="0"/>
              <a:t>Formular auf der Homepage des SSA MA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smtClean="0">
                <a:sym typeface="Wingdings"/>
              </a:rPr>
              <a:t></a:t>
            </a:r>
            <a:r>
              <a:rPr lang="de-DE" dirty="0" smtClean="0"/>
              <a:t> Unterstützung und Beratung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smtClean="0">
                <a:sym typeface="Wingdings"/>
              </a:rPr>
              <a:t></a:t>
            </a:r>
            <a:r>
              <a:rPr lang="de-DE" dirty="0" smtClean="0"/>
              <a:t> Arbeitsstelle Kooperation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>
                <a:sym typeface="Wingdings"/>
              </a:rPr>
              <a:t></a:t>
            </a:r>
            <a:r>
              <a:rPr lang="de-DE" dirty="0" smtClean="0"/>
              <a:t> Antrag auf Fördermittel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4844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/>
          <a:lstStyle/>
          <a:p>
            <a:r>
              <a:rPr lang="de-DE" dirty="0" smtClean="0"/>
              <a:t>Antragsformular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612" y="1665312"/>
            <a:ext cx="3225572" cy="4572000"/>
          </a:xfrm>
        </p:spPr>
      </p:pic>
    </p:spTree>
    <p:extLst>
      <p:ext uri="{BB962C8B-B14F-4D97-AF65-F5344CB8AC3E}">
        <p14:creationId xmlns:p14="http://schemas.microsoft.com/office/powerpoint/2010/main" val="12955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Konkrete Hinweise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Formular ausfüllen und bis Ende September für alle Aktivitäten im Kalenderjahr beantragen</a:t>
            </a:r>
          </a:p>
          <a:p>
            <a:r>
              <a:rPr lang="de-DE" dirty="0" smtClean="0"/>
              <a:t>Später eingereichte Anträge können nur in Ausnahmen noch berücksichtigt werden</a:t>
            </a:r>
          </a:p>
          <a:p>
            <a:r>
              <a:rPr lang="de-DE" dirty="0" smtClean="0"/>
              <a:t>Gelder werden im Juni zugeteilt</a:t>
            </a:r>
          </a:p>
          <a:p>
            <a:r>
              <a:rPr lang="de-DE" dirty="0" smtClean="0"/>
              <a:t>Sie erhalten ein Schreiben über die Höhe der Bewilligung und ein Rücksendeformular</a:t>
            </a:r>
          </a:p>
          <a:p>
            <a:r>
              <a:rPr lang="de-DE" dirty="0" smtClean="0"/>
              <a:t>Nach Durchführung der Begegnungsmaßnahme schicken Sie das ausgefüllte Rücksendeformular schnellstmöglich mit den Originalrechnungen und ihren Kontodaten zurück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3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Begegnungsmaßnahmen</a:t>
            </a:r>
            <a:br>
              <a:rPr lang="de-DE" dirty="0" smtClean="0"/>
            </a:br>
            <a:r>
              <a:rPr lang="de-DE" dirty="0" smtClean="0"/>
              <a:t>Beispiele bezuschusster Projekte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de-DE" dirty="0"/>
          </a:p>
          <a:p>
            <a:pPr marL="0" lvl="0" indent="0">
              <a:buNone/>
            </a:pPr>
            <a:endParaRPr lang="de-DE" dirty="0"/>
          </a:p>
          <a:p>
            <a:pPr lvl="0"/>
            <a:r>
              <a:rPr lang="de-DE" sz="7200" dirty="0"/>
              <a:t>Kunstprojekte</a:t>
            </a:r>
          </a:p>
          <a:p>
            <a:pPr lvl="0"/>
            <a:r>
              <a:rPr lang="de-DE" sz="7200" dirty="0"/>
              <a:t>Zirkusprojekte</a:t>
            </a:r>
          </a:p>
          <a:p>
            <a:pPr lvl="0"/>
            <a:r>
              <a:rPr lang="de-DE" sz="7200" dirty="0"/>
              <a:t>Musicals</a:t>
            </a:r>
          </a:p>
          <a:p>
            <a:pPr lvl="0"/>
            <a:r>
              <a:rPr lang="de-DE" sz="7200" dirty="0" smtClean="0"/>
              <a:t>Sportaktivitäten (Kanufahrten, Schlittschuhlaufen,  gemeinsame Sportfeste,…)</a:t>
            </a:r>
            <a:endParaRPr lang="de-DE" sz="7200" dirty="0"/>
          </a:p>
          <a:p>
            <a:pPr lvl="0"/>
            <a:r>
              <a:rPr lang="de-DE" sz="7200" dirty="0" smtClean="0"/>
              <a:t>Tanzkurse</a:t>
            </a:r>
            <a:endParaRPr lang="de-DE" sz="7200" dirty="0"/>
          </a:p>
          <a:p>
            <a:r>
              <a:rPr lang="de-DE" sz="7200" dirty="0" smtClean="0"/>
              <a:t>Theateraufführungen</a:t>
            </a:r>
          </a:p>
          <a:p>
            <a:pPr lvl="0"/>
            <a:r>
              <a:rPr lang="de-DE" sz="7200" dirty="0" smtClean="0"/>
              <a:t>Chorprojekte</a:t>
            </a:r>
            <a:endParaRPr lang="de-DE" sz="7200" dirty="0"/>
          </a:p>
          <a:p>
            <a:pPr lvl="0"/>
            <a:r>
              <a:rPr lang="de-DE" sz="7200" dirty="0" smtClean="0"/>
              <a:t>Erlebnispädagogik </a:t>
            </a:r>
            <a:endParaRPr lang="de-DE" sz="7200" dirty="0"/>
          </a:p>
          <a:p>
            <a:pPr lvl="0"/>
            <a:r>
              <a:rPr lang="de-DE" sz="7200" dirty="0"/>
              <a:t>Lerngänge</a:t>
            </a:r>
          </a:p>
          <a:p>
            <a:pPr lvl="0"/>
            <a:r>
              <a:rPr lang="de-DE" sz="7200" dirty="0" smtClean="0"/>
              <a:t>Ausflüge (Waldexkursionen, Zoobesuche, Theaterbesuche, Museumsbesuche)</a:t>
            </a:r>
            <a:endParaRPr lang="de-DE" sz="7200" dirty="0"/>
          </a:p>
          <a:p>
            <a:pPr lvl="0"/>
            <a:r>
              <a:rPr lang="de-DE" sz="7200" dirty="0" smtClean="0"/>
              <a:t>Landschulheimaufenthalte</a:t>
            </a:r>
          </a:p>
          <a:p>
            <a:pPr lvl="0"/>
            <a:r>
              <a:rPr lang="de-DE" sz="7200" dirty="0" smtClean="0"/>
              <a:t>Skischullandheim</a:t>
            </a:r>
            <a:endParaRPr lang="de-DE" sz="7200" dirty="0"/>
          </a:p>
          <a:p>
            <a:pPr lvl="0"/>
            <a:r>
              <a:rPr lang="de-DE" sz="7200" dirty="0" smtClean="0"/>
              <a:t>Klassenfahrten</a:t>
            </a:r>
          </a:p>
          <a:p>
            <a:pPr lvl="0"/>
            <a:r>
              <a:rPr lang="de-DE" sz="7200" dirty="0" smtClean="0"/>
              <a:t>…….</a:t>
            </a:r>
            <a:endParaRPr lang="de-DE" sz="7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16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200" dirty="0" smtClean="0">
                <a:solidFill>
                  <a:schemeClr val="bg2">
                    <a:lumMod val="50000"/>
                  </a:schemeClr>
                </a:solidFill>
                <a:ea typeface="ＭＳ Ｐゴシック" charset="0"/>
              </a:rPr>
              <a:t>Viel Spaß bei den Begegnungsmaßnahmen</a:t>
            </a:r>
            <a:endParaRPr lang="de-DE" sz="3200" dirty="0">
              <a:solidFill>
                <a:schemeClr val="bg2">
                  <a:lumMod val="50000"/>
                </a:schemeClr>
              </a:solidFill>
              <a:ea typeface="ＭＳ Ｐゴシック" charset="0"/>
            </a:endParaRPr>
          </a:p>
        </p:txBody>
      </p:sp>
      <p:pic>
        <p:nvPicPr>
          <p:cNvPr id="3" name="Inhaltsplatzhalter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945" y="1988840"/>
            <a:ext cx="6794014" cy="4048726"/>
          </a:xfrm>
        </p:spPr>
      </p:pic>
    </p:spTree>
    <p:extLst>
      <p:ext uri="{BB962C8B-B14F-4D97-AF65-F5344CB8AC3E}">
        <p14:creationId xmlns:p14="http://schemas.microsoft.com/office/powerpoint/2010/main" val="16455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268</Words>
  <Application>Microsoft Office PowerPoint</Application>
  <PresentationFormat>Bildschirmpräsentation (4:3)</PresentationFormat>
  <Paragraphs>79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ＭＳ Ｐゴシック</vt:lpstr>
      <vt:lpstr>ＭＳ Ｐゴシック</vt:lpstr>
      <vt:lpstr>Arial</vt:lpstr>
      <vt:lpstr>Arial Hebrew</vt:lpstr>
      <vt:lpstr>Calibri</vt:lpstr>
      <vt:lpstr>Georgia</vt:lpstr>
      <vt:lpstr>Wingdings</vt:lpstr>
      <vt:lpstr>Wingdings 2</vt:lpstr>
      <vt:lpstr>Cronus</vt:lpstr>
      <vt:lpstr>PowerPoint-Präsentation</vt:lpstr>
      <vt:lpstr>Konkrete Angebote</vt:lpstr>
      <vt:lpstr>PowerPoint-Präsentation</vt:lpstr>
      <vt:lpstr>Warum Begegnungsmaßnahmen</vt:lpstr>
      <vt:lpstr>Wie wird finanzielle Unterstützung beantragt?</vt:lpstr>
      <vt:lpstr>Antragsformular</vt:lpstr>
      <vt:lpstr>Konkrete Hinweise</vt:lpstr>
      <vt:lpstr>Begegnungsmaßnahmen Beispiele bezuschusster Projekte</vt:lpstr>
      <vt:lpstr>Viel Spaß bei den Begegnungsmaßnahmen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Ergebnisse der Arbeitsgruppe Leistungsbeurteilung</dc:title>
  <dc:creator>Svenja Bentzinger</dc:creator>
  <cp:lastModifiedBy>Wilke, Mareike (SSA Mannheim)</cp:lastModifiedBy>
  <cp:revision>98</cp:revision>
  <dcterms:created xsi:type="dcterms:W3CDTF">2017-11-15T15:28:04Z</dcterms:created>
  <dcterms:modified xsi:type="dcterms:W3CDTF">2023-06-21T12:12:24Z</dcterms:modified>
</cp:coreProperties>
</file>